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Questrial" charset="1" panose="02000000000000000000"/>
      <p:regular r:id="rId16"/>
    </p:embeddedFont>
    <p:embeddedFont>
      <p:font typeface="Arial" charset="1" panose="020B06040202020202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sv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544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87500" y="3873681"/>
            <a:ext cx="13399700" cy="5384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5"/>
              </a:lnSpc>
            </a:pPr>
            <a:r>
              <a:rPr lang="en-US" sz="9328" spc="923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T.H.I </a:t>
            </a:r>
          </a:p>
          <a:p>
            <a:pPr algn="ctr">
              <a:lnSpc>
                <a:spcPts val="8395"/>
              </a:lnSpc>
            </a:pPr>
          </a:p>
          <a:p>
            <a:pPr algn="ctr">
              <a:lnSpc>
                <a:spcPts val="8395"/>
              </a:lnSpc>
            </a:pPr>
            <a:r>
              <a:rPr lang="en-US" sz="9328" spc="923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TECNOLOGIA </a:t>
            </a:r>
          </a:p>
          <a:p>
            <a:pPr algn="ctr">
              <a:lnSpc>
                <a:spcPts val="8395"/>
              </a:lnSpc>
            </a:pPr>
            <a:r>
              <a:rPr lang="en-US" sz="9328" spc="923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HUMANA </a:t>
            </a:r>
          </a:p>
          <a:p>
            <a:pPr algn="ctr">
              <a:lnSpc>
                <a:spcPts val="8395"/>
              </a:lnSpc>
            </a:pPr>
            <a:r>
              <a:rPr lang="en-US" sz="9328" spc="923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INOVAÇÃO</a:t>
            </a:r>
            <a:r>
              <a:rPr lang="en-US" sz="9328" spc="923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8257985" y="-483827"/>
            <a:ext cx="16166344" cy="10770827"/>
          </a:xfrm>
          <a:custGeom>
            <a:avLst/>
            <a:gdLst/>
            <a:ahLst/>
            <a:cxnLst/>
            <a:rect r="r" b="b" t="t" l="l"/>
            <a:pathLst>
              <a:path h="10770827" w="16166344">
                <a:moveTo>
                  <a:pt x="0" y="0"/>
                </a:moveTo>
                <a:lnTo>
                  <a:pt x="16166344" y="0"/>
                </a:lnTo>
                <a:lnTo>
                  <a:pt x="16166344" y="10770827"/>
                </a:lnTo>
                <a:lnTo>
                  <a:pt x="0" y="107708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7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48217" y="9007805"/>
            <a:ext cx="500990" cy="500990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220200" y="8985909"/>
            <a:ext cx="500990" cy="500990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E"/>
            </a:solidFill>
          </p:spPr>
        </p:sp>
      </p:grpSp>
      <p:sp>
        <p:nvSpPr>
          <p:cNvPr name="AutoShape 6" id="6"/>
          <p:cNvSpPr/>
          <p:nvPr/>
        </p:nvSpPr>
        <p:spPr>
          <a:xfrm>
            <a:off x="7285549" y="5124450"/>
            <a:ext cx="371690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373538" y="9158678"/>
            <a:ext cx="194314" cy="155452"/>
          </a:xfrm>
          <a:custGeom>
            <a:avLst/>
            <a:gdLst/>
            <a:ahLst/>
            <a:cxnLst/>
            <a:rect r="r" b="b" t="t" l="l"/>
            <a:pathLst>
              <a:path h="155452" w="194314">
                <a:moveTo>
                  <a:pt x="0" y="0"/>
                </a:moveTo>
                <a:lnTo>
                  <a:pt x="194314" y="0"/>
                </a:lnTo>
                <a:lnTo>
                  <a:pt x="194314" y="155452"/>
                </a:lnTo>
                <a:lnTo>
                  <a:pt x="0" y="155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299091" y="9158678"/>
            <a:ext cx="199243" cy="199243"/>
          </a:xfrm>
          <a:custGeom>
            <a:avLst/>
            <a:gdLst/>
            <a:ahLst/>
            <a:cxnLst/>
            <a:rect r="r" b="b" t="t" l="l"/>
            <a:pathLst>
              <a:path h="199243" w="199243">
                <a:moveTo>
                  <a:pt x="0" y="0"/>
                </a:moveTo>
                <a:lnTo>
                  <a:pt x="199243" y="0"/>
                </a:lnTo>
                <a:lnTo>
                  <a:pt x="199243" y="199244"/>
                </a:lnTo>
                <a:lnTo>
                  <a:pt x="0" y="199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613383" y="2256129"/>
            <a:ext cx="9061234" cy="2371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9999" spc="98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MUITO OBRIGADO!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13383" y="5921634"/>
            <a:ext cx="9061234" cy="52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www.thiinovações.com.br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01788" y="9105901"/>
            <a:ext cx="2380312" cy="26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FFFFFE"/>
                </a:solidFill>
                <a:latin typeface="Questrial"/>
                <a:ea typeface="Questrial"/>
                <a:cs typeface="Questrial"/>
                <a:sym typeface="Questrial"/>
              </a:rPr>
              <a:t>(12) 3456 7890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73771" y="9084005"/>
            <a:ext cx="2380312" cy="26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FFFFFE"/>
                </a:solidFill>
                <a:latin typeface="Questrial"/>
                <a:ea typeface="Questrial"/>
                <a:cs typeface="Questrial"/>
                <a:sym typeface="Questrial"/>
              </a:rPr>
              <a:t>thiinovações@gmail.com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776947">
            <a:off x="14804748" y="-4494083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2" y="0"/>
                </a:lnTo>
                <a:lnTo>
                  <a:pt x="10663992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353738">
            <a:off x="-6030964" y="2935349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5"/>
                </a:lnTo>
                <a:lnTo>
                  <a:pt x="0" y="108360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848744" y="6608236"/>
            <a:ext cx="21985488" cy="10089413"/>
            <a:chOff x="-161290" y="232410"/>
            <a:chExt cx="12611100" cy="57873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611100" cy="5787390"/>
            </a:xfrm>
            <a:custGeom>
              <a:avLst/>
              <a:gdLst/>
              <a:ahLst/>
              <a:cxnLst/>
              <a:rect r="r" b="b" t="t" l="l"/>
              <a:pathLst>
                <a:path h="5787390" w="12611100">
                  <a:moveTo>
                    <a:pt x="12551410" y="2688590"/>
                  </a:moveTo>
                  <a:cubicBezTo>
                    <a:pt x="12498070" y="2100580"/>
                    <a:pt x="12113260" y="1581150"/>
                    <a:pt x="11629389" y="1242060"/>
                  </a:cubicBezTo>
                  <a:cubicBezTo>
                    <a:pt x="11145520" y="902970"/>
                    <a:pt x="10571480" y="721360"/>
                    <a:pt x="9999980" y="575310"/>
                  </a:cubicBezTo>
                  <a:cubicBezTo>
                    <a:pt x="8357870" y="157480"/>
                    <a:pt x="6649720" y="0"/>
                    <a:pt x="4958080" y="110490"/>
                  </a:cubicBezTo>
                  <a:cubicBezTo>
                    <a:pt x="3895090" y="123190"/>
                    <a:pt x="3690620" y="267970"/>
                    <a:pt x="2651760" y="491490"/>
                  </a:cubicBezTo>
                  <a:cubicBezTo>
                    <a:pt x="2020570" y="626110"/>
                    <a:pt x="1366520" y="817880"/>
                    <a:pt x="916939" y="1280160"/>
                  </a:cubicBezTo>
                  <a:cubicBezTo>
                    <a:pt x="0" y="2223770"/>
                    <a:pt x="400050" y="3919220"/>
                    <a:pt x="1418589" y="4751070"/>
                  </a:cubicBezTo>
                  <a:cubicBezTo>
                    <a:pt x="2437130" y="5582920"/>
                    <a:pt x="3836669" y="5750560"/>
                    <a:pt x="5152389" y="5767070"/>
                  </a:cubicBezTo>
                  <a:cubicBezTo>
                    <a:pt x="6744970" y="5787390"/>
                    <a:pt x="8346439" y="5632450"/>
                    <a:pt x="9888220" y="5229860"/>
                  </a:cubicBezTo>
                  <a:cubicBezTo>
                    <a:pt x="10535920" y="5060950"/>
                    <a:pt x="11187430" y="4839970"/>
                    <a:pt x="11710670" y="4423410"/>
                  </a:cubicBezTo>
                  <a:cubicBezTo>
                    <a:pt x="12232639" y="4005580"/>
                    <a:pt x="12611099" y="3355340"/>
                    <a:pt x="12551409" y="2688590"/>
                  </a:cubicBezTo>
                  <a:close/>
                </a:path>
              </a:pathLst>
            </a:custGeom>
            <a:blipFill>
              <a:blip r:embed="rId4"/>
              <a:stretch>
                <a:fillRect l="0" t="-16" r="0" b="-41965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5284359" y="843275"/>
            <a:ext cx="7719281" cy="794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36"/>
              </a:lnSpc>
            </a:pPr>
            <a:r>
              <a:rPr lang="en-US" sz="5200" spc="514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QUEM SOMOS?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72124" y="2674882"/>
            <a:ext cx="14743752" cy="2743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494F56"/>
                </a:solidFill>
                <a:latin typeface="Arial"/>
                <a:ea typeface="Arial"/>
                <a:cs typeface="Arial"/>
                <a:sym typeface="Arial"/>
              </a:rPr>
              <a:t>Em uma pequena cidade, uma equipe de jovens visionários criou uma empresa focada em unir tecnologia e inovação humana. O objetivo era desenvolver soluções que facilitassem o dia a dia das pessoas, sem substituir o toque humano. Com o tempo, criaram um assistente inteligente capaz de aprender com as emoções dos usuários. A empresa cresceu rapidamente, tornando-se referência mundial em empatia digital. Cada novo projeto reforçava a ideia de que o futuro não seria apenas tecnológico, mas profundamente humano.</a:t>
            </a:r>
          </a:p>
        </p:txBody>
      </p:sp>
      <p:sp>
        <p:nvSpPr>
          <p:cNvPr name="AutoShape 8" id="8"/>
          <p:cNvSpPr/>
          <p:nvPr/>
        </p:nvSpPr>
        <p:spPr>
          <a:xfrm>
            <a:off x="7285549" y="2189107"/>
            <a:ext cx="3716901" cy="0"/>
          </a:xfrm>
          <a:prstGeom prst="line">
            <a:avLst/>
          </a:prstGeom>
          <a:ln cap="flat" w="38100">
            <a:solidFill>
              <a:srgbClr val="FF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41271">
            <a:off x="-1651755" y="6757385"/>
            <a:ext cx="5130494" cy="6799449"/>
          </a:xfrm>
          <a:custGeom>
            <a:avLst/>
            <a:gdLst/>
            <a:ahLst/>
            <a:cxnLst/>
            <a:rect r="r" b="b" t="t" l="l"/>
            <a:pathLst>
              <a:path h="6799449" w="5130494">
                <a:moveTo>
                  <a:pt x="0" y="0"/>
                </a:moveTo>
                <a:lnTo>
                  <a:pt x="5130493" y="0"/>
                </a:lnTo>
                <a:lnTo>
                  <a:pt x="5130493" y="6799450"/>
                </a:lnTo>
                <a:lnTo>
                  <a:pt x="0" y="67994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66694" y="3884164"/>
            <a:ext cx="1993776" cy="1993776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E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585778" y="4493380"/>
            <a:ext cx="755608" cy="775344"/>
          </a:xfrm>
          <a:custGeom>
            <a:avLst/>
            <a:gdLst/>
            <a:ahLst/>
            <a:cxnLst/>
            <a:rect r="r" b="b" t="t" l="l"/>
            <a:pathLst>
              <a:path h="775344" w="755608">
                <a:moveTo>
                  <a:pt x="0" y="0"/>
                </a:moveTo>
                <a:lnTo>
                  <a:pt x="755609" y="0"/>
                </a:lnTo>
                <a:lnTo>
                  <a:pt x="755609" y="775344"/>
                </a:lnTo>
                <a:lnTo>
                  <a:pt x="0" y="7753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327529" y="3884164"/>
            <a:ext cx="1993776" cy="1993776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E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07251" y="3884164"/>
            <a:ext cx="1993776" cy="1993776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E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086973" y="3884164"/>
            <a:ext cx="1993776" cy="1993776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E"/>
            </a:solidFill>
          </p:spPr>
        </p:sp>
      </p:grpSp>
      <p:sp>
        <p:nvSpPr>
          <p:cNvPr name="AutoShape 12" id="12"/>
          <p:cNvSpPr/>
          <p:nvPr/>
        </p:nvSpPr>
        <p:spPr>
          <a:xfrm>
            <a:off x="7285549" y="2681506"/>
            <a:ext cx="3716901" cy="0"/>
          </a:xfrm>
          <a:prstGeom prst="line">
            <a:avLst/>
          </a:prstGeom>
          <a:ln cap="flat" w="3810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6626370" y="4423561"/>
            <a:ext cx="914982" cy="914982"/>
          </a:xfrm>
          <a:custGeom>
            <a:avLst/>
            <a:gdLst/>
            <a:ahLst/>
            <a:cxnLst/>
            <a:rect r="r" b="b" t="t" l="l"/>
            <a:pathLst>
              <a:path h="914982" w="914982">
                <a:moveTo>
                  <a:pt x="0" y="0"/>
                </a:moveTo>
                <a:lnTo>
                  <a:pt x="914982" y="0"/>
                </a:lnTo>
                <a:lnTo>
                  <a:pt x="914982" y="914982"/>
                </a:lnTo>
                <a:lnTo>
                  <a:pt x="0" y="9149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792397" y="4423561"/>
            <a:ext cx="823484" cy="914982"/>
          </a:xfrm>
          <a:custGeom>
            <a:avLst/>
            <a:gdLst/>
            <a:ahLst/>
            <a:cxnLst/>
            <a:rect r="r" b="b" t="t" l="l"/>
            <a:pathLst>
              <a:path h="914982" w="823484">
                <a:moveTo>
                  <a:pt x="0" y="0"/>
                </a:moveTo>
                <a:lnTo>
                  <a:pt x="823484" y="0"/>
                </a:lnTo>
                <a:lnTo>
                  <a:pt x="823484" y="914982"/>
                </a:lnTo>
                <a:lnTo>
                  <a:pt x="0" y="9149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839827" y="4493380"/>
            <a:ext cx="969180" cy="775344"/>
          </a:xfrm>
          <a:custGeom>
            <a:avLst/>
            <a:gdLst/>
            <a:ahLst/>
            <a:cxnLst/>
            <a:rect r="r" b="b" t="t" l="l"/>
            <a:pathLst>
              <a:path h="775344" w="969180">
                <a:moveTo>
                  <a:pt x="0" y="0"/>
                </a:moveTo>
                <a:lnTo>
                  <a:pt x="969181" y="0"/>
                </a:lnTo>
                <a:lnTo>
                  <a:pt x="969181" y="775344"/>
                </a:lnTo>
                <a:lnTo>
                  <a:pt x="0" y="7753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623331" y="6089412"/>
            <a:ext cx="3402173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5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Valores sempre dentro do orçamento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756928" y="6930787"/>
            <a:ext cx="3134978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Valores que cabem no bolso do cliente.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1617999"/>
            <a:ext cx="16230600" cy="752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6000" spc="594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PONTOS PRINCIPAIS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6089412"/>
            <a:ext cx="3869765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5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Processos claros e transparentes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853746" y="6089412"/>
            <a:ext cx="2700786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5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Melhores prazos do mercado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903276" y="6089412"/>
            <a:ext cx="2361170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5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Atendimento remoto 24h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28898" y="6930787"/>
            <a:ext cx="3669369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Transparência em cada etapa do processo com comunicação simples e direta.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653350" y="6930787"/>
            <a:ext cx="3101579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Processos com prazos bem definidos e que realmente funcionam.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514497" y="6930787"/>
            <a:ext cx="3138728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Atendimento humanizado 24h de qualquer lugar.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10409391">
            <a:off x="14125845" y="-3984309"/>
            <a:ext cx="5130494" cy="6799449"/>
          </a:xfrm>
          <a:custGeom>
            <a:avLst/>
            <a:gdLst/>
            <a:ahLst/>
            <a:cxnLst/>
            <a:rect r="r" b="b" t="t" l="l"/>
            <a:pathLst>
              <a:path h="6799449" w="5130494">
                <a:moveTo>
                  <a:pt x="0" y="0"/>
                </a:moveTo>
                <a:lnTo>
                  <a:pt x="5130494" y="0"/>
                </a:lnTo>
                <a:lnTo>
                  <a:pt x="5130494" y="6799449"/>
                </a:lnTo>
                <a:lnTo>
                  <a:pt x="0" y="6799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007081">
            <a:off x="9835052" y="5582766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2" y="0"/>
                </a:lnTo>
                <a:lnTo>
                  <a:pt x="10663992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134322">
            <a:off x="-3043418" y="-4701614"/>
            <a:ext cx="12090101" cy="9430279"/>
          </a:xfrm>
          <a:custGeom>
            <a:avLst/>
            <a:gdLst/>
            <a:ahLst/>
            <a:cxnLst/>
            <a:rect r="r" b="b" t="t" l="l"/>
            <a:pathLst>
              <a:path h="9430279" w="12090101">
                <a:moveTo>
                  <a:pt x="0" y="0"/>
                </a:moveTo>
                <a:lnTo>
                  <a:pt x="12090101" y="0"/>
                </a:lnTo>
                <a:lnTo>
                  <a:pt x="12090101" y="9430279"/>
                </a:lnTo>
                <a:lnTo>
                  <a:pt x="0" y="94302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3515983" y="3701297"/>
            <a:ext cx="11256034" cy="1927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0"/>
              </a:lnSpc>
            </a:pPr>
            <a:r>
              <a:rPr lang="en-US" sz="8100" spc="801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PROJETO</a:t>
            </a:r>
          </a:p>
          <a:p>
            <a:pPr algn="ctr">
              <a:lnSpc>
                <a:spcPts val="7290"/>
              </a:lnSpc>
            </a:pPr>
            <a:r>
              <a:rPr lang="en-US" sz="8100" spc="801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PET WORLD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515983" y="6139988"/>
            <a:ext cx="1125603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Descrição + processo + Investimento</a:t>
            </a:r>
          </a:p>
        </p:txBody>
      </p:sp>
      <p:sp>
        <p:nvSpPr>
          <p:cNvPr name="AutoShape 6" id="6"/>
          <p:cNvSpPr/>
          <p:nvPr/>
        </p:nvSpPr>
        <p:spPr>
          <a:xfrm>
            <a:off x="7285549" y="5803791"/>
            <a:ext cx="3716901" cy="0"/>
          </a:xfrm>
          <a:prstGeom prst="line">
            <a:avLst/>
          </a:prstGeom>
          <a:ln cap="flat" w="38100">
            <a:solidFill>
              <a:srgbClr val="FF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835346">
            <a:off x="11212415" y="-6269243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2" y="0"/>
                </a:lnTo>
                <a:lnTo>
                  <a:pt x="10663992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353738">
            <a:off x="-6690882" y="5636585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5"/>
                </a:lnTo>
                <a:lnTo>
                  <a:pt x="0" y="108360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658456" y="2000356"/>
            <a:ext cx="7257944" cy="7257944"/>
            <a:chOff x="0" y="0"/>
            <a:chExt cx="12700000" cy="1270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20" y="11470640"/>
                  </a:cubicBezTo>
                  <a:cubicBezTo>
                    <a:pt x="9123680" y="11334750"/>
                    <a:pt x="10237470" y="10519410"/>
                    <a:pt x="11071860" y="9767570"/>
                  </a:cubicBezTo>
                  <a:cubicBezTo>
                    <a:pt x="11625580" y="9268460"/>
                    <a:pt x="11971020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4"/>
              <a:stretch>
                <a:fillRect l="0" t="-3869" r="0" b="-3869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746787" y="2164152"/>
            <a:ext cx="7719281" cy="1565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36"/>
              </a:lnSpc>
            </a:pPr>
            <a:r>
              <a:rPr lang="en-US" sz="5200" spc="514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DESCRIÇÃO DO PROJETO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07821" y="4903680"/>
            <a:ext cx="7397213" cy="3568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1"/>
              </a:lnSpc>
            </a:pPr>
            <a:r>
              <a:rPr lang="en-US" sz="2529">
                <a:solidFill>
                  <a:srgbClr val="494F56"/>
                </a:solidFill>
                <a:latin typeface="Arial"/>
                <a:ea typeface="Arial"/>
                <a:cs typeface="Arial"/>
                <a:sym typeface="Arial"/>
              </a:rPr>
              <a:t>O jogo Pet World permite cuidar de um animal de estimação virtual. O jogador escolhe entre cães, gatos, coelhos e outros bichos. É preciso alimentar, brincar e cuidar da saúde do pet. Conforme o vínculo cresce, novos acessórios e desafios são liberados. O objetivo é criar o lar perfeito para o animal. Um jogo divertido e educativo sobre carinho e responsabilidade.</a:t>
            </a:r>
          </a:p>
        </p:txBody>
      </p:sp>
      <p:sp>
        <p:nvSpPr>
          <p:cNvPr name="AutoShape 8" id="8"/>
          <p:cNvSpPr/>
          <p:nvPr/>
        </p:nvSpPr>
        <p:spPr>
          <a:xfrm>
            <a:off x="1746787" y="4292993"/>
            <a:ext cx="3716901" cy="0"/>
          </a:xfrm>
          <a:prstGeom prst="line">
            <a:avLst/>
          </a:prstGeom>
          <a:ln cap="flat" w="38100">
            <a:solidFill>
              <a:srgbClr val="FF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835346">
            <a:off x="10556211" y="-7686502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3" y="0"/>
                </a:lnTo>
                <a:lnTo>
                  <a:pt x="10663993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353738">
            <a:off x="-7582525" y="5419594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9128" y="5507736"/>
            <a:ext cx="15950723" cy="3014100"/>
          </a:xfrm>
          <a:custGeom>
            <a:avLst/>
            <a:gdLst/>
            <a:ahLst/>
            <a:cxnLst/>
            <a:rect r="r" b="b" t="t" l="l"/>
            <a:pathLst>
              <a:path h="3014100" w="15950723">
                <a:moveTo>
                  <a:pt x="0" y="0"/>
                </a:moveTo>
                <a:lnTo>
                  <a:pt x="15950724" y="0"/>
                </a:lnTo>
                <a:lnTo>
                  <a:pt x="15950724" y="3014100"/>
                </a:lnTo>
                <a:lnTo>
                  <a:pt x="0" y="3014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17777" y="6758410"/>
            <a:ext cx="767554" cy="708069"/>
          </a:xfrm>
          <a:custGeom>
            <a:avLst/>
            <a:gdLst/>
            <a:ahLst/>
            <a:cxnLst/>
            <a:rect r="r" b="b" t="t" l="l"/>
            <a:pathLst>
              <a:path h="708069" w="767554">
                <a:moveTo>
                  <a:pt x="0" y="0"/>
                </a:moveTo>
                <a:lnTo>
                  <a:pt x="767555" y="0"/>
                </a:lnTo>
                <a:lnTo>
                  <a:pt x="767555" y="708069"/>
                </a:lnTo>
                <a:lnTo>
                  <a:pt x="0" y="7080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635942" y="6660752"/>
            <a:ext cx="903386" cy="903386"/>
          </a:xfrm>
          <a:custGeom>
            <a:avLst/>
            <a:gdLst/>
            <a:ahLst/>
            <a:cxnLst/>
            <a:rect r="r" b="b" t="t" l="l"/>
            <a:pathLst>
              <a:path h="903386" w="903386">
                <a:moveTo>
                  <a:pt x="0" y="0"/>
                </a:moveTo>
                <a:lnTo>
                  <a:pt x="903386" y="0"/>
                </a:lnTo>
                <a:lnTo>
                  <a:pt x="903386" y="903386"/>
                </a:lnTo>
                <a:lnTo>
                  <a:pt x="0" y="9033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677392" y="6761654"/>
            <a:ext cx="701581" cy="701581"/>
          </a:xfrm>
          <a:custGeom>
            <a:avLst/>
            <a:gdLst/>
            <a:ahLst/>
            <a:cxnLst/>
            <a:rect r="r" b="b" t="t" l="l"/>
            <a:pathLst>
              <a:path h="701581" w="701581">
                <a:moveTo>
                  <a:pt x="0" y="0"/>
                </a:moveTo>
                <a:lnTo>
                  <a:pt x="701581" y="0"/>
                </a:lnTo>
                <a:lnTo>
                  <a:pt x="701581" y="701581"/>
                </a:lnTo>
                <a:lnTo>
                  <a:pt x="0" y="70158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722716" y="6660752"/>
            <a:ext cx="911674" cy="903386"/>
          </a:xfrm>
          <a:custGeom>
            <a:avLst/>
            <a:gdLst/>
            <a:ahLst/>
            <a:cxnLst/>
            <a:rect r="r" b="b" t="t" l="l"/>
            <a:pathLst>
              <a:path h="903386" w="911674">
                <a:moveTo>
                  <a:pt x="0" y="0"/>
                </a:moveTo>
                <a:lnTo>
                  <a:pt x="911674" y="0"/>
                </a:lnTo>
                <a:lnTo>
                  <a:pt x="911674" y="903386"/>
                </a:lnTo>
                <a:lnTo>
                  <a:pt x="0" y="9033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99792" y="2641055"/>
            <a:ext cx="13488415" cy="1054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As etapas do projeto incluem pesquisa, para planejar ideias e público-alvo; desenvolvimento, onde o jogo é criado e programado; testes, para corrigir erros e melhorar a jogabilidade; e lançamento, quando o jogo é finalizado e disponibilizado aos jogadores.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513420" y="1104792"/>
            <a:ext cx="11261159" cy="901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6000" spc="594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ETAPAS DO PROJETO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82399" y="3942803"/>
            <a:ext cx="3691568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3533CB">
                    <a:alpha val="9804"/>
                  </a:srgbClr>
                </a:solidFill>
                <a:latin typeface="Questrial"/>
                <a:ea typeface="Questrial"/>
                <a:cs typeface="Questrial"/>
                <a:sym typeface="Questrial"/>
              </a:rPr>
              <a:t>01.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41851" y="3942803"/>
            <a:ext cx="3691568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3533CB">
                    <a:alpha val="9804"/>
                  </a:srgbClr>
                </a:solidFill>
                <a:latin typeface="Questrial"/>
                <a:ea typeface="Questrial"/>
                <a:cs typeface="Questrial"/>
                <a:sym typeface="Questrial"/>
              </a:rPr>
              <a:t>02.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32769" y="3942803"/>
            <a:ext cx="3691568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3533CB">
                    <a:alpha val="9804"/>
                  </a:srgbClr>
                </a:solidFill>
                <a:latin typeface="Questrial"/>
                <a:ea typeface="Questrial"/>
                <a:cs typeface="Questrial"/>
                <a:sym typeface="Questrial"/>
              </a:rPr>
              <a:t>03.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355770" y="3942803"/>
            <a:ext cx="3691568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3533CB">
                    <a:alpha val="9804"/>
                  </a:srgbClr>
                </a:solidFill>
                <a:latin typeface="Questrial"/>
                <a:ea typeface="Questrial"/>
                <a:cs typeface="Questrial"/>
                <a:sym typeface="Questrial"/>
              </a:rPr>
              <a:t>04.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241851" y="4911139"/>
            <a:ext cx="3691568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494F56"/>
                </a:solidFill>
                <a:latin typeface="Questrial"/>
                <a:ea typeface="Questrial"/>
                <a:cs typeface="Questrial"/>
                <a:sym typeface="Questrial"/>
              </a:rPr>
              <a:t>DESENVOLVIMENTO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32769" y="4911139"/>
            <a:ext cx="3691568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494F56"/>
                </a:solidFill>
                <a:latin typeface="Questrial"/>
                <a:ea typeface="Questrial"/>
                <a:cs typeface="Questrial"/>
                <a:sym typeface="Questrial"/>
              </a:rPr>
              <a:t>PRODUÇÃO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355770" y="4911139"/>
            <a:ext cx="3691568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494F56"/>
                </a:solidFill>
                <a:latin typeface="Questrial"/>
                <a:ea typeface="Questrial"/>
                <a:cs typeface="Questrial"/>
                <a:sym typeface="Questrial"/>
              </a:rPr>
              <a:t>ENTREGA FINAL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82399" y="4911139"/>
            <a:ext cx="3691568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494F56"/>
                </a:solidFill>
                <a:latin typeface="Questrial"/>
                <a:ea typeface="Questrial"/>
                <a:cs typeface="Questrial"/>
                <a:sym typeface="Questrial"/>
              </a:rPr>
              <a:t>PESQUISA</a:t>
            </a:r>
          </a:p>
        </p:txBody>
      </p:sp>
      <p:sp>
        <p:nvSpPr>
          <p:cNvPr name="AutoShape 19" id="19"/>
          <p:cNvSpPr/>
          <p:nvPr/>
        </p:nvSpPr>
        <p:spPr>
          <a:xfrm>
            <a:off x="7285549" y="2345780"/>
            <a:ext cx="3716901" cy="0"/>
          </a:xfrm>
          <a:prstGeom prst="line">
            <a:avLst/>
          </a:prstGeom>
          <a:ln cap="flat" w="38100">
            <a:solidFill>
              <a:srgbClr val="FF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364568" y="4969637"/>
            <a:ext cx="7051293" cy="3168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O desenvolvimento de um jogo de pet passa por várias etapas importantes. Primeiro, é feita uma pesquisa para definir o público e o tipo de animais. Depois, são criadas as mecânicas, como alimentar, brincar e cuidar do pet. Em seguida, surgem os protótipos para testes e ajustes com base no feedback. A fase de programação traz as animações e a inteligência do pet. Por fim, o jogo é testado e aprimorado, garantindo diversão, aprendizado e empatia com os animais.</a:t>
            </a:r>
          </a:p>
          <a:p>
            <a:pPr algn="r">
              <a:lnSpc>
                <a:spcPts val="2800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843072" y="1773797"/>
            <a:ext cx="7383621" cy="7106800"/>
            <a:chOff x="30480" y="591820"/>
            <a:chExt cx="12736830" cy="122593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736830" cy="12259310"/>
            </a:xfrm>
            <a:custGeom>
              <a:avLst/>
              <a:gdLst/>
              <a:ahLst/>
              <a:cxnLst/>
              <a:rect r="r" b="b" t="t" l="l"/>
              <a:pathLst>
                <a:path h="12259310" w="12736830">
                  <a:moveTo>
                    <a:pt x="11925300" y="4271010"/>
                  </a:moveTo>
                  <a:cubicBezTo>
                    <a:pt x="10819130" y="2120900"/>
                    <a:pt x="8590280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20"/>
                    <a:pt x="1822450" y="10811510"/>
                    <a:pt x="2842260" y="11203940"/>
                  </a:cubicBezTo>
                  <a:cubicBezTo>
                    <a:pt x="5585460" y="12259310"/>
                    <a:pt x="8953501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2"/>
              <a:stretch>
                <a:fillRect l="-18978" t="0" r="-18978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8696580" y="2391416"/>
            <a:ext cx="7719281" cy="1565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136"/>
              </a:lnSpc>
            </a:pPr>
            <a:r>
              <a:rPr lang="en-US" sz="5200" spc="514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PESQUISA E DESENVOLVIMENTO</a:t>
            </a:r>
          </a:p>
        </p:txBody>
      </p:sp>
      <p:sp>
        <p:nvSpPr>
          <p:cNvPr name="AutoShape 6" id="6"/>
          <p:cNvSpPr/>
          <p:nvPr/>
        </p:nvSpPr>
        <p:spPr>
          <a:xfrm>
            <a:off x="12698960" y="4350143"/>
            <a:ext cx="371690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981773">
            <a:off x="-3241097" y="-3529578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5"/>
                </a:lnTo>
                <a:lnTo>
                  <a:pt x="0" y="108360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24719" y="4969637"/>
            <a:ext cx="7051293" cy="2463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494F56"/>
                </a:solidFill>
                <a:latin typeface="Questrial"/>
                <a:ea typeface="Questrial"/>
                <a:cs typeface="Questrial"/>
                <a:sym typeface="Questrial"/>
              </a:rPr>
              <a:t>A produção do jogo de pet será realizada em etapas, começando pelo desenvolvimento do design dos personagens e cenários. Em seguida, a programação integrará as funções de cuidado, alimentação e brincadeiras. Após os testes de jogabilidade e correção de erros, o jogo será finalizado. A entrega ocorrerá em formato digital, disponível para download em plataformas móveis e PCs.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760713" y="1486530"/>
            <a:ext cx="7383621" cy="7106800"/>
            <a:chOff x="30480" y="591820"/>
            <a:chExt cx="12736830" cy="122593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736830" cy="12259310"/>
            </a:xfrm>
            <a:custGeom>
              <a:avLst/>
              <a:gdLst/>
              <a:ahLst/>
              <a:cxnLst/>
              <a:rect r="r" b="b" t="t" l="l"/>
              <a:pathLst>
                <a:path h="12259310" w="12736830">
                  <a:moveTo>
                    <a:pt x="11925300" y="4271010"/>
                  </a:moveTo>
                  <a:cubicBezTo>
                    <a:pt x="10819130" y="2120900"/>
                    <a:pt x="8590280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20"/>
                    <a:pt x="1822450" y="10811510"/>
                    <a:pt x="2842260" y="11203940"/>
                  </a:cubicBezTo>
                  <a:cubicBezTo>
                    <a:pt x="5585460" y="12259310"/>
                    <a:pt x="8953501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4"/>
              <a:stretch>
                <a:fillRect l="-18978" t="0" r="-18978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424719" y="2391416"/>
            <a:ext cx="7719281" cy="1565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36"/>
              </a:lnSpc>
            </a:pPr>
            <a:r>
              <a:rPr lang="en-US" sz="5200" spc="514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PRODUÇÃO</a:t>
            </a:r>
          </a:p>
          <a:p>
            <a:pPr algn="l">
              <a:lnSpc>
                <a:spcPts val="6136"/>
              </a:lnSpc>
            </a:pPr>
            <a:r>
              <a:rPr lang="en-US" sz="5200" spc="514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E ENTREGA</a:t>
            </a:r>
          </a:p>
        </p:txBody>
      </p:sp>
      <p:sp>
        <p:nvSpPr>
          <p:cNvPr name="AutoShape 7" id="7"/>
          <p:cNvSpPr/>
          <p:nvPr/>
        </p:nvSpPr>
        <p:spPr>
          <a:xfrm>
            <a:off x="1424719" y="4360238"/>
            <a:ext cx="3716901" cy="0"/>
          </a:xfrm>
          <a:prstGeom prst="line">
            <a:avLst/>
          </a:prstGeom>
          <a:ln cap="flat" w="38100">
            <a:solidFill>
              <a:srgbClr val="FF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3230" y="1305966"/>
            <a:ext cx="17361540" cy="5968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12"/>
              </a:lnSpc>
            </a:pPr>
            <a:r>
              <a:rPr lang="en-US" sz="5010" spc="496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O JOGO PET WORLD OFERECE A EXPERIÊNCIA DE CUIDAR DE UM ANIMAL VIRTUAL. O JOGADOR ESCOLHE, ALIMENTA, BRINCA E CUIDA DO PET PARA MANTÊ-LO FELIZ. HÁ MMISSÕES E RECOMPENSAS POR BOM DESEMPENHO. O PET EVOLUI E DEMONSTRA EMOÇÕES CONFORME O CUIDADO. UM JOGO DIVERTIDO QUE ENSINA EMPATIA E RESPONSABILIDADE.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525806" y="538123"/>
            <a:ext cx="3003751" cy="490577"/>
            <a:chOff x="0" y="0"/>
            <a:chExt cx="4005001" cy="6541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96555" cy="654102"/>
            </a:xfrm>
            <a:custGeom>
              <a:avLst/>
              <a:gdLst/>
              <a:ahLst/>
              <a:cxnLst/>
              <a:rect r="r" b="b" t="t" l="l"/>
              <a:pathLst>
                <a:path h="654102" w="996555">
                  <a:moveTo>
                    <a:pt x="0" y="0"/>
                  </a:moveTo>
                  <a:lnTo>
                    <a:pt x="996555" y="0"/>
                  </a:lnTo>
                  <a:lnTo>
                    <a:pt x="996555" y="654102"/>
                  </a:lnTo>
                  <a:lnTo>
                    <a:pt x="0" y="654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5" id="5"/>
            <p:cNvSpPr/>
            <p:nvPr/>
          </p:nvSpPr>
          <p:spPr>
            <a:xfrm>
              <a:off x="1213571" y="327051"/>
              <a:ext cx="2791431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4255549" y="8199932"/>
            <a:ext cx="3003751" cy="490577"/>
            <a:chOff x="0" y="0"/>
            <a:chExt cx="4005001" cy="6541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96555" cy="654102"/>
            </a:xfrm>
            <a:custGeom>
              <a:avLst/>
              <a:gdLst/>
              <a:ahLst/>
              <a:cxnLst/>
              <a:rect r="r" b="b" t="t" l="l"/>
              <a:pathLst>
                <a:path h="654102" w="996555">
                  <a:moveTo>
                    <a:pt x="0" y="0"/>
                  </a:moveTo>
                  <a:lnTo>
                    <a:pt x="996555" y="0"/>
                  </a:lnTo>
                  <a:lnTo>
                    <a:pt x="996555" y="654102"/>
                  </a:lnTo>
                  <a:lnTo>
                    <a:pt x="0" y="654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8" id="8"/>
            <p:cNvSpPr/>
            <p:nvPr/>
          </p:nvSpPr>
          <p:spPr>
            <a:xfrm>
              <a:off x="1213571" y="327051"/>
              <a:ext cx="2791431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DAG0jlk0Kbc</dc:identifier>
  <dcterms:modified xsi:type="dcterms:W3CDTF">2011-08-01T06:04:30Z</dcterms:modified>
  <cp:revision>1</cp:revision>
  <dc:title>Apresentação Institucional Grátis 16:9 colorido</dc:title>
</cp:coreProperties>
</file>